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56" r:id="rId5"/>
    <p:sldId id="261" r:id="rId6"/>
    <p:sldId id="271" r:id="rId7"/>
    <p:sldId id="263" r:id="rId8"/>
    <p:sldId id="275" r:id="rId9"/>
    <p:sldId id="274" r:id="rId10"/>
    <p:sldId id="265" r:id="rId11"/>
    <p:sldId id="273" r:id="rId12"/>
    <p:sldId id="266"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3" d="100"/>
          <a:sy n="123" d="100"/>
        </p:scale>
        <p:origin x="114" y="288"/>
      </p:cViewPr>
      <p:guideLst/>
    </p:cSldViewPr>
  </p:slid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06-Dec-18</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06/12/2018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shiny.marine.ie/stockbook/" TargetMode="External"/><Relationship Id="rId2" Type="http://schemas.openxmlformats.org/officeDocument/2006/relationships/hyperlink" Target="https://shiny.marine.ie/speciesdash" TargetMode="Externa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hiny.marine.ie/igf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Fisheries Regulations App</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Digitising the Fisheries management Chart</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p:txBody>
          <a:bodyPr/>
          <a:lstStyle/>
          <a:p>
            <a:r>
              <a:rPr lang="en-US" dirty="0" smtClean="0"/>
              <a:t>Introduction</a:t>
            </a:r>
          </a:p>
          <a:p>
            <a:pPr lvl="1"/>
            <a:r>
              <a:rPr lang="en-US" dirty="0" smtClean="0"/>
              <a:t>Fisheries Informatics team and project</a:t>
            </a:r>
          </a:p>
          <a:p>
            <a:pPr lvl="1"/>
            <a:r>
              <a:rPr lang="en-US" dirty="0" smtClean="0"/>
              <a:t>Previous outputs </a:t>
            </a:r>
          </a:p>
          <a:p>
            <a:r>
              <a:rPr lang="en-US" dirty="0"/>
              <a:t>Fisheries Management App </a:t>
            </a:r>
            <a:endParaRPr lang="en-US" dirty="0" smtClean="0"/>
          </a:p>
          <a:p>
            <a:pPr lvl="1"/>
            <a:r>
              <a:rPr lang="en-US" dirty="0" smtClean="0"/>
              <a:t>Aims</a:t>
            </a:r>
          </a:p>
          <a:p>
            <a:pPr lvl="1"/>
            <a:r>
              <a:rPr lang="en-US" dirty="0" smtClean="0"/>
              <a:t>Proposed elements and scope</a:t>
            </a:r>
          </a:p>
          <a:p>
            <a:pPr lvl="1"/>
            <a:r>
              <a:rPr lang="en-US" dirty="0" smtClean="0"/>
              <a:t>Main elements/decisions re app – feedback request</a:t>
            </a:r>
          </a:p>
          <a:p>
            <a:r>
              <a:rPr lang="en-GB" dirty="0" smtClean="0"/>
              <a:t>Discussion/Q&amp;A</a:t>
            </a:r>
            <a:endParaRPr lang="en-GB" dirty="0"/>
          </a:p>
        </p:txBody>
      </p:sp>
      <p:pic>
        <p:nvPicPr>
          <p:cNvPr id="4" name="Picture 3"/>
          <p:cNvPicPr>
            <a:picLocks noChangeAspect="1"/>
          </p:cNvPicPr>
          <p:nvPr/>
        </p:nvPicPr>
        <p:blipFill>
          <a:blip r:embed="rId2"/>
          <a:stretch>
            <a:fillRect/>
          </a:stretch>
        </p:blipFill>
        <p:spPr>
          <a:xfrm>
            <a:off x="1747246" y="5541295"/>
            <a:ext cx="7776864" cy="1200506"/>
          </a:xfrm>
          <a:prstGeom prst="rect">
            <a:avLst/>
          </a:prstGeom>
        </p:spPr>
      </p:pic>
    </p:spTree>
    <p:extLst>
      <p:ext uri="{BB962C8B-B14F-4D97-AF65-F5344CB8AC3E}">
        <p14:creationId xmlns:p14="http://schemas.microsoft.com/office/powerpoint/2010/main" val="299479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Fisheries Informatics Project</a:t>
            </a:r>
            <a:endParaRPr lang="en-US" dirty="0"/>
          </a:p>
        </p:txBody>
      </p:sp>
      <p:sp>
        <p:nvSpPr>
          <p:cNvPr id="3" name="Content Placeholder 2"/>
          <p:cNvSpPr>
            <a:spLocks noGrp="1"/>
          </p:cNvSpPr>
          <p:nvPr>
            <p:ph idx="1"/>
          </p:nvPr>
        </p:nvSpPr>
        <p:spPr/>
        <p:txBody>
          <a:bodyPr/>
          <a:lstStyle/>
          <a:p>
            <a:r>
              <a:rPr lang="en-US" dirty="0" smtClean="0"/>
              <a:t>MI based project aiming to visualize existing data, increase its usage/utility and make it more easily accessible.</a:t>
            </a:r>
          </a:p>
          <a:p>
            <a:r>
              <a:rPr lang="en-US" dirty="0" smtClean="0"/>
              <a:t>Team; Compass Informatics contractors with MI staff (Colm Lordan and David Currie)</a:t>
            </a:r>
          </a:p>
          <a:p>
            <a:r>
              <a:rPr lang="en-US" dirty="0" smtClean="0"/>
              <a:t>Outputs; </a:t>
            </a:r>
          </a:p>
          <a:p>
            <a:pPr lvl="1"/>
            <a:r>
              <a:rPr lang="en-US" dirty="0" smtClean="0"/>
              <a:t>Species Dashboard</a:t>
            </a:r>
            <a:endParaRPr lang="en-US" dirty="0"/>
          </a:p>
          <a:p>
            <a:pPr lvl="1"/>
            <a:r>
              <a:rPr lang="en-US" dirty="0" smtClean="0"/>
              <a:t> Digital </a:t>
            </a:r>
            <a:r>
              <a:rPr lang="en-US" dirty="0" err="1" smtClean="0"/>
              <a:t>Stockbook</a:t>
            </a:r>
            <a:endParaRPr lang="en-US" dirty="0"/>
          </a:p>
          <a:p>
            <a:pPr lvl="1"/>
            <a:r>
              <a:rPr lang="en-US" dirty="0" smtClean="0"/>
              <a:t> IGFS data explorer</a:t>
            </a:r>
          </a:p>
          <a:p>
            <a:pPr lvl="1"/>
            <a:r>
              <a:rPr lang="en-US" dirty="0" smtClean="0"/>
              <a:t>Cod tagging data portal (in development)</a:t>
            </a:r>
          </a:p>
          <a:p>
            <a:r>
              <a:rPr lang="en-US" dirty="0" smtClean="0"/>
              <a:t>R developers; statistical and biological/environmental background</a:t>
            </a:r>
            <a:endParaRPr lang="en-US" dirty="0"/>
          </a:p>
        </p:txBody>
      </p:sp>
    </p:spTree>
    <p:extLst>
      <p:ext uri="{BB962C8B-B14F-4D97-AF65-F5344CB8AC3E}">
        <p14:creationId xmlns:p14="http://schemas.microsoft.com/office/powerpoint/2010/main" val="422844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Shiny Web apps </a:t>
            </a:r>
            <a:endParaRPr lang="en-GB" dirty="0"/>
          </a:p>
        </p:txBody>
      </p:sp>
      <p:sp>
        <p:nvSpPr>
          <p:cNvPr id="38" name="Text Placeholder 37">
            <a:extLst>
              <a:ext uri="{FF2B5EF4-FFF2-40B4-BE49-F238E27FC236}">
                <a16:creationId xmlns:a16="http://schemas.microsoft.com/office/drawing/2014/main" id="{AC4CB2C1-7DE3-44DC-A4F5-55C9466AE9FE}"/>
              </a:ext>
            </a:extLst>
          </p:cNvPr>
          <p:cNvSpPr>
            <a:spLocks noGrp="1"/>
          </p:cNvSpPr>
          <p:nvPr>
            <p:ph type="body" sz="quarter" idx="14"/>
          </p:nvPr>
        </p:nvSpPr>
        <p:spPr>
          <a:xfrm>
            <a:off x="735240" y="3453800"/>
            <a:ext cx="2820761" cy="341232"/>
          </a:xfrm>
        </p:spPr>
        <p:txBody>
          <a:bodyPr/>
          <a:lstStyle/>
          <a:p>
            <a:r>
              <a:rPr lang="en-US" dirty="0" smtClean="0"/>
              <a:t>Species Dashboard</a:t>
            </a:r>
            <a:endParaRPr lang="en-GB" dirty="0"/>
          </a:p>
        </p:txBody>
      </p:sp>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35239" y="3824346"/>
            <a:ext cx="2820761" cy="2495745"/>
          </a:xfrm>
        </p:spPr>
        <p:txBody>
          <a:bodyPr/>
          <a:lstStyle/>
          <a:p>
            <a:pPr algn="just"/>
            <a:r>
              <a:rPr lang="en-US" dirty="0"/>
              <a:t>T</a:t>
            </a:r>
            <a:r>
              <a:rPr lang="en-US" dirty="0" smtClean="0"/>
              <a:t>he </a:t>
            </a:r>
            <a:r>
              <a:rPr lang="en-US" dirty="0">
                <a:hlinkClick r:id="rId2"/>
              </a:rPr>
              <a:t>Species Dashboard </a:t>
            </a:r>
            <a:r>
              <a:rPr lang="en-US" dirty="0" smtClean="0"/>
              <a:t>is </a:t>
            </a:r>
            <a:r>
              <a:rPr lang="en-US" dirty="0"/>
              <a:t>a web application that makes biological fisheries data more available to all interested parties. In particular, it allows people to explore the length, weight, and age data of commercial species that are caught around Ireland and allows the effects of factors such </a:t>
            </a:r>
            <a:r>
              <a:rPr lang="en-US"/>
              <a:t>as </a:t>
            </a:r>
            <a:r>
              <a:rPr lang="en-US" smtClean="0"/>
              <a:t>year, </a:t>
            </a:r>
            <a:r>
              <a:rPr lang="en-US" dirty="0"/>
              <a:t>sex, area, and gear on the fish to be investigated.</a:t>
            </a:r>
          </a:p>
        </p:txBody>
      </p:sp>
      <p:sp>
        <p:nvSpPr>
          <p:cNvPr id="39" name="Text Placeholder 38">
            <a:extLst>
              <a:ext uri="{FF2B5EF4-FFF2-40B4-BE49-F238E27FC236}">
                <a16:creationId xmlns:a16="http://schemas.microsoft.com/office/drawing/2014/main" id="{78932DB0-2733-4BAD-BB5D-9536D20E0907}"/>
              </a:ext>
            </a:extLst>
          </p:cNvPr>
          <p:cNvSpPr>
            <a:spLocks noGrp="1"/>
          </p:cNvSpPr>
          <p:nvPr>
            <p:ph type="body" sz="quarter" idx="15"/>
          </p:nvPr>
        </p:nvSpPr>
        <p:spPr>
          <a:xfrm>
            <a:off x="4623026" y="3453800"/>
            <a:ext cx="2820761" cy="341232"/>
          </a:xfrm>
        </p:spPr>
        <p:txBody>
          <a:bodyPr/>
          <a:lstStyle/>
          <a:p>
            <a:r>
              <a:rPr lang="en-US" dirty="0" smtClean="0"/>
              <a:t>Digital </a:t>
            </a:r>
            <a:r>
              <a:rPr lang="en-US" dirty="0" err="1" smtClean="0"/>
              <a:t>Stockbook</a:t>
            </a:r>
            <a:endParaRPr lang="en-GB" dirty="0"/>
          </a:p>
        </p:txBody>
      </p:sp>
      <p:sp>
        <p:nvSpPr>
          <p:cNvPr id="42" name="Text Placeholder 41">
            <a:extLst>
              <a:ext uri="{FF2B5EF4-FFF2-40B4-BE49-F238E27FC236}">
                <a16:creationId xmlns:a16="http://schemas.microsoft.com/office/drawing/2014/main" id="{6FB540F0-2ABD-4D9C-AA51-A68864DD7851}"/>
              </a:ext>
            </a:extLst>
          </p:cNvPr>
          <p:cNvSpPr>
            <a:spLocks noGrp="1"/>
          </p:cNvSpPr>
          <p:nvPr>
            <p:ph type="body" sz="quarter" idx="18"/>
          </p:nvPr>
        </p:nvSpPr>
        <p:spPr>
          <a:xfrm>
            <a:off x="4623026" y="3824346"/>
            <a:ext cx="2820761" cy="2495744"/>
          </a:xfrm>
        </p:spPr>
        <p:txBody>
          <a:bodyPr/>
          <a:lstStyle/>
          <a:p>
            <a:pPr algn="just"/>
            <a:r>
              <a:rPr lang="en-US" dirty="0" smtClean="0"/>
              <a:t>The </a:t>
            </a:r>
            <a:r>
              <a:rPr lang="en-US" dirty="0">
                <a:hlinkClick r:id="rId3"/>
              </a:rPr>
              <a:t>Stock </a:t>
            </a:r>
            <a:r>
              <a:rPr lang="en-US" dirty="0" smtClean="0">
                <a:hlinkClick r:id="rId3"/>
              </a:rPr>
              <a:t>Book</a:t>
            </a:r>
            <a:r>
              <a:rPr lang="en-US" dirty="0" smtClean="0"/>
              <a:t> provides </a:t>
            </a:r>
            <a:r>
              <a:rPr lang="en-US" dirty="0"/>
              <a:t>the latest scientific advice that informs fishing opportunities for the following year. </a:t>
            </a:r>
            <a:r>
              <a:rPr lang="en-US" dirty="0" smtClean="0"/>
              <a:t>The </a:t>
            </a:r>
            <a:r>
              <a:rPr lang="en-US" dirty="0"/>
              <a:t>Digital Stock Book app makes this advice available on-line in an interactive way – for example it includes a forecasting tool that allows users to see the projected impact of different fishing scenarios.</a:t>
            </a:r>
          </a:p>
        </p:txBody>
      </p:sp>
      <p:sp>
        <p:nvSpPr>
          <p:cNvPr id="40" name="Text Placeholder 39">
            <a:extLst>
              <a:ext uri="{FF2B5EF4-FFF2-40B4-BE49-F238E27FC236}">
                <a16:creationId xmlns:a16="http://schemas.microsoft.com/office/drawing/2014/main" id="{8849DCBF-FE6C-4038-BE61-0BE3E249C355}"/>
              </a:ext>
            </a:extLst>
          </p:cNvPr>
          <p:cNvSpPr>
            <a:spLocks noGrp="1"/>
          </p:cNvSpPr>
          <p:nvPr>
            <p:ph type="body" sz="quarter" idx="16"/>
          </p:nvPr>
        </p:nvSpPr>
        <p:spPr>
          <a:xfrm>
            <a:off x="8635999" y="3453800"/>
            <a:ext cx="2820761" cy="341232"/>
          </a:xfrm>
        </p:spPr>
        <p:txBody>
          <a:bodyPr/>
          <a:lstStyle/>
          <a:p>
            <a:r>
              <a:rPr lang="en-US" dirty="0" smtClean="0"/>
              <a:t>IGFS Data Explorer</a:t>
            </a:r>
            <a:endParaRPr lang="en-GB" dirty="0"/>
          </a:p>
        </p:txBody>
      </p:sp>
      <p:sp>
        <p:nvSpPr>
          <p:cNvPr id="43" name="Text Placeholder 42">
            <a:extLst>
              <a:ext uri="{FF2B5EF4-FFF2-40B4-BE49-F238E27FC236}">
                <a16:creationId xmlns:a16="http://schemas.microsoft.com/office/drawing/2014/main" id="{E0FF0889-3DA9-4826-A04E-4A4BD4C04CA1}"/>
              </a:ext>
            </a:extLst>
          </p:cNvPr>
          <p:cNvSpPr>
            <a:spLocks noGrp="1"/>
          </p:cNvSpPr>
          <p:nvPr>
            <p:ph type="body" sz="quarter" idx="19"/>
          </p:nvPr>
        </p:nvSpPr>
        <p:spPr>
          <a:xfrm>
            <a:off x="8579851" y="3824346"/>
            <a:ext cx="2876909" cy="2118756"/>
          </a:xfrm>
        </p:spPr>
        <p:txBody>
          <a:bodyPr/>
          <a:lstStyle/>
          <a:p>
            <a:pPr algn="just"/>
            <a:r>
              <a:rPr lang="en-US" dirty="0" smtClean="0"/>
              <a:t>The </a:t>
            </a:r>
            <a:r>
              <a:rPr lang="en-US" dirty="0" smtClean="0">
                <a:hlinkClick r:id="rId4"/>
              </a:rPr>
              <a:t>IGFS</a:t>
            </a:r>
            <a:r>
              <a:rPr lang="en-US" dirty="0" smtClean="0"/>
              <a:t> </a:t>
            </a:r>
            <a:r>
              <a:rPr lang="en-US" dirty="0"/>
              <a:t>is part of an internationally coordinated series of demersal trawl surveys that provides data on fish stocks that are not available from sampling commercial fishing trips. </a:t>
            </a:r>
            <a:r>
              <a:rPr lang="en-US" dirty="0" smtClean="0"/>
              <a:t>The </a:t>
            </a:r>
            <a:r>
              <a:rPr lang="en-US" dirty="0"/>
              <a:t>IGFS app allows users to explore the results of the survey using a number of </a:t>
            </a:r>
            <a:r>
              <a:rPr lang="en-US" dirty="0" smtClean="0"/>
              <a:t>tools.</a:t>
            </a:r>
            <a:endParaRPr lang="en-US" dirty="0"/>
          </a:p>
        </p:txBody>
      </p:sp>
      <p:pic>
        <p:nvPicPr>
          <p:cNvPr id="4" name="Picture Placeholder 3"/>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49" b="49"/>
          <a:stretch>
            <a:fillRect/>
          </a:stretch>
        </p:blipFill>
        <p:spPr/>
      </p:pic>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IGFS Data Explorer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7792"/>
          <a:stretch/>
        </p:blipFill>
        <p:spPr>
          <a:xfrm>
            <a:off x="857019" y="1179339"/>
            <a:ext cx="10208771" cy="5531426"/>
          </a:xfrm>
          <a:prstGeom prst="rect">
            <a:avLst/>
          </a:prstGeom>
        </p:spPr>
      </p:pic>
    </p:spTree>
    <p:extLst>
      <p:ext uri="{BB962C8B-B14F-4D97-AF65-F5344CB8AC3E}">
        <p14:creationId xmlns:p14="http://schemas.microsoft.com/office/powerpoint/2010/main" val="417596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Ocean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909" y="1342362"/>
            <a:ext cx="10058400" cy="4632059"/>
          </a:xfrm>
          <a:prstGeom prst="rect">
            <a:avLst/>
          </a:prstGeom>
        </p:spPr>
      </p:pic>
    </p:spTree>
    <p:extLst>
      <p:ext uri="{BB962C8B-B14F-4D97-AF65-F5344CB8AC3E}">
        <p14:creationId xmlns:p14="http://schemas.microsoft.com/office/powerpoint/2010/main" val="302219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TCM regulations app </a:t>
            </a:r>
            <a:endParaRPr lang="en-GB" dirty="0"/>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672238" y="2123269"/>
            <a:ext cx="5045529" cy="4309634"/>
          </a:xfrm>
        </p:spPr>
        <p:txBody>
          <a:bodyPr/>
          <a:lstStyle/>
          <a:p>
            <a:r>
              <a:rPr lang="en-US" sz="1600" b="1" dirty="0" smtClean="0">
                <a:solidFill>
                  <a:schemeClr val="accent3"/>
                </a:solidFill>
              </a:rPr>
              <a:t>Aims</a:t>
            </a:r>
          </a:p>
          <a:p>
            <a:pPr marL="342900" indent="-342900">
              <a:buFont typeface="+mj-lt"/>
              <a:buAutoNum type="arabicPeriod"/>
            </a:pPr>
            <a:r>
              <a:rPr lang="en-IE" dirty="0"/>
              <a:t>Produce a public facing map-based application that will give </a:t>
            </a:r>
            <a:r>
              <a:rPr lang="en-IE" b="1" dirty="0"/>
              <a:t>user-friendly access </a:t>
            </a:r>
            <a:r>
              <a:rPr lang="en-IE" dirty="0"/>
              <a:t>to information on Technical Conservation Measures (TCMs)</a:t>
            </a:r>
          </a:p>
          <a:p>
            <a:pPr marL="342900" indent="-342900">
              <a:buFont typeface="+mj-lt"/>
              <a:buAutoNum type="arabicPeriod"/>
            </a:pPr>
            <a:r>
              <a:rPr lang="en-IE" sz="1400" dirty="0" smtClean="0"/>
              <a:t>Deliver </a:t>
            </a:r>
            <a:r>
              <a:rPr lang="en-IE" sz="1400" dirty="0"/>
              <a:t>a </a:t>
            </a:r>
            <a:r>
              <a:rPr lang="en-IE" sz="1400" b="1" dirty="0"/>
              <a:t>digital version </a:t>
            </a:r>
            <a:r>
              <a:rPr lang="en-IE" sz="1400" dirty="0"/>
              <a:t>of the key features of the BIM Fisheries Managements Chart  - linking to the most current and up to date fisheries regulations </a:t>
            </a:r>
            <a:endParaRPr lang="en-IE" sz="1400" dirty="0" smtClean="0"/>
          </a:p>
          <a:p>
            <a:pPr marL="342900" indent="-342900">
              <a:buFont typeface="+mj-lt"/>
              <a:buAutoNum type="arabicPeriod"/>
            </a:pPr>
            <a:r>
              <a:rPr lang="en-IE" dirty="0"/>
              <a:t>Users (primarily fishermen but also other stakeholders) should be able to </a:t>
            </a:r>
            <a:r>
              <a:rPr lang="en-IE" b="1" dirty="0"/>
              <a:t>easily and quickly inform themselves </a:t>
            </a:r>
            <a:r>
              <a:rPr lang="en-IE" dirty="0"/>
              <a:t>of regulations and policies related to the TCMs in a geographical area</a:t>
            </a:r>
          </a:p>
          <a:p>
            <a:endParaRPr lang="en-IE" sz="1600" dirty="0"/>
          </a:p>
          <a:p>
            <a:endParaRPr lang="en-US" sz="1600" b="1" dirty="0" smtClean="0">
              <a:solidFill>
                <a:schemeClr val="accent3"/>
              </a:solidFill>
            </a:endParaRPr>
          </a:p>
          <a:p>
            <a:endParaRPr lang="en-US" sz="1600" b="1" dirty="0">
              <a:solidFill>
                <a:schemeClr val="accent3"/>
              </a:solidFill>
            </a:endParaRPr>
          </a:p>
          <a:p>
            <a:endParaRPr lang="en-US" sz="1600" b="1" dirty="0">
              <a:solidFill>
                <a:schemeClr val="accent3"/>
              </a:solidFill>
            </a:endParaRPr>
          </a:p>
          <a:p>
            <a:endParaRPr lang="en-GB" dirty="0"/>
          </a:p>
        </p:txBody>
      </p:sp>
      <p:pic>
        <p:nvPicPr>
          <p:cNvPr id="7" name="Picture Placeholder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25" b="485"/>
          <a:stretch/>
        </p:blipFill>
        <p:spPr>
          <a:xfrm>
            <a:off x="6835613" y="234577"/>
            <a:ext cx="4299919" cy="6045498"/>
          </a:xfrm>
        </p:spPr>
      </p:pic>
      <p:pic>
        <p:nvPicPr>
          <p:cNvPr id="6" name="Picture 5"/>
          <p:cNvPicPr>
            <a:picLocks noChangeAspect="1"/>
          </p:cNvPicPr>
          <p:nvPr/>
        </p:nvPicPr>
        <p:blipFill>
          <a:blip r:embed="rId3"/>
          <a:stretch>
            <a:fillRect/>
          </a:stretch>
        </p:blipFill>
        <p:spPr>
          <a:xfrm>
            <a:off x="571499" y="5698695"/>
            <a:ext cx="5552455" cy="857126"/>
          </a:xfrm>
          <a:prstGeom prst="rect">
            <a:avLst/>
          </a:prstGeom>
        </p:spPr>
      </p:pic>
    </p:spTree>
    <p:extLst>
      <p:ext uri="{BB962C8B-B14F-4D97-AF65-F5344CB8AC3E}">
        <p14:creationId xmlns:p14="http://schemas.microsoft.com/office/powerpoint/2010/main" val="165142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Timeline</a:t>
            </a:r>
            <a:endParaRPr lang="da-DK" dirty="0"/>
          </a:p>
        </p:txBody>
      </p:sp>
      <p:sp>
        <p:nvSpPr>
          <p:cNvPr id="3" name="Content Placeholder 2"/>
          <p:cNvSpPr>
            <a:spLocks noGrp="1"/>
          </p:cNvSpPr>
          <p:nvPr>
            <p:ph idx="1"/>
          </p:nvPr>
        </p:nvSpPr>
        <p:spPr>
          <a:xfrm>
            <a:off x="446315" y="2022528"/>
            <a:ext cx="5365549" cy="4210609"/>
          </a:xfrm>
        </p:spPr>
        <p:txBody>
          <a:bodyPr/>
          <a:lstStyle/>
          <a:p>
            <a:pPr>
              <a:lnSpc>
                <a:spcPct val="90000"/>
              </a:lnSpc>
              <a:spcBef>
                <a:spcPts val="1000"/>
              </a:spcBef>
            </a:pPr>
            <a:r>
              <a:rPr lang="en-GB" sz="1400" i="1" dirty="0"/>
              <a:t>Map-based tool showing area closures etc.</a:t>
            </a:r>
          </a:p>
          <a:p>
            <a:pPr>
              <a:lnSpc>
                <a:spcPct val="90000"/>
              </a:lnSpc>
              <a:spcBef>
                <a:spcPts val="1000"/>
              </a:spcBef>
            </a:pPr>
            <a:r>
              <a:rPr lang="en-GB" sz="1400" i="1" dirty="0"/>
              <a:t>Mesh size guidelines</a:t>
            </a:r>
          </a:p>
          <a:p>
            <a:pPr>
              <a:lnSpc>
                <a:spcPct val="90000"/>
              </a:lnSpc>
              <a:spcBef>
                <a:spcPts val="1000"/>
              </a:spcBef>
            </a:pPr>
            <a:r>
              <a:rPr lang="en-GB" sz="1400" i="1" dirty="0"/>
              <a:t>Reference tables; gear codes, passive gear marking etc.</a:t>
            </a:r>
          </a:p>
          <a:p>
            <a:pPr>
              <a:lnSpc>
                <a:spcPct val="90000"/>
              </a:lnSpc>
              <a:spcBef>
                <a:spcPts val="1000"/>
              </a:spcBef>
            </a:pPr>
            <a:r>
              <a:rPr lang="en-US" sz="1400" i="1" dirty="0"/>
              <a:t>Desktop based</a:t>
            </a:r>
            <a:r>
              <a:rPr lang="en-GB" sz="1400" i="1" dirty="0"/>
              <a:t> </a:t>
            </a:r>
          </a:p>
          <a:p>
            <a:pPr>
              <a:lnSpc>
                <a:spcPct val="90000"/>
              </a:lnSpc>
              <a:spcBef>
                <a:spcPts val="1000"/>
              </a:spcBef>
            </a:pPr>
            <a:r>
              <a:rPr lang="en-GB" sz="1400" i="1" dirty="0"/>
              <a:t>Offline</a:t>
            </a:r>
          </a:p>
        </p:txBody>
      </p:sp>
      <p:sp>
        <p:nvSpPr>
          <p:cNvPr id="5" name="Rectangle 4"/>
          <p:cNvSpPr/>
          <p:nvPr/>
        </p:nvSpPr>
        <p:spPr>
          <a:xfrm>
            <a:off x="6819253" y="1935739"/>
            <a:ext cx="4099301" cy="2296013"/>
          </a:xfrm>
          <a:prstGeom prst="rect">
            <a:avLst/>
          </a:prstGeom>
        </p:spPr>
        <p:txBody>
          <a:bodyPr wrap="square">
            <a:spAutoFit/>
          </a:bodyPr>
          <a:lstStyle/>
          <a:p>
            <a:pPr marL="228600" indent="-228600">
              <a:lnSpc>
                <a:spcPct val="90000"/>
              </a:lnSpc>
              <a:spcBef>
                <a:spcPts val="1000"/>
              </a:spcBef>
              <a:spcAft>
                <a:spcPts val="1200"/>
              </a:spcAft>
              <a:buFont typeface="Arial" panose="020B0604020202020204" pitchFamily="34" charset="0"/>
              <a:buChar char="•"/>
            </a:pPr>
            <a:r>
              <a:rPr lang="en-US" sz="1400" i="1" dirty="0">
                <a:solidFill>
                  <a:schemeClr val="tx1">
                    <a:lumMod val="75000"/>
                    <a:lumOff val="25000"/>
                  </a:schemeClr>
                </a:solidFill>
              </a:rPr>
              <a:t>Beta version – February 2019 testing; volunteers/interested </a:t>
            </a:r>
          </a:p>
          <a:p>
            <a:pPr marL="228600" indent="-228600">
              <a:lnSpc>
                <a:spcPct val="90000"/>
              </a:lnSpc>
              <a:spcBef>
                <a:spcPts val="1000"/>
              </a:spcBef>
              <a:spcAft>
                <a:spcPts val="1200"/>
              </a:spcAft>
              <a:buFont typeface="Arial" panose="020B0604020202020204" pitchFamily="34" charset="0"/>
              <a:buChar char="•"/>
            </a:pPr>
            <a:r>
              <a:rPr lang="en-US" sz="1400" i="1" dirty="0">
                <a:solidFill>
                  <a:schemeClr val="tx1">
                    <a:lumMod val="75000"/>
                    <a:lumOff val="25000"/>
                  </a:schemeClr>
                </a:solidFill>
              </a:rPr>
              <a:t>Feedback sessions after beta release</a:t>
            </a:r>
          </a:p>
          <a:p>
            <a:pPr marL="228600" indent="-228600">
              <a:lnSpc>
                <a:spcPct val="90000"/>
              </a:lnSpc>
              <a:spcBef>
                <a:spcPts val="1000"/>
              </a:spcBef>
              <a:spcAft>
                <a:spcPts val="1200"/>
              </a:spcAft>
              <a:buFont typeface="Arial" panose="020B0604020202020204" pitchFamily="34" charset="0"/>
              <a:buChar char="•"/>
            </a:pPr>
            <a:r>
              <a:rPr lang="en-US" sz="1400" i="1" dirty="0" smtClean="0">
                <a:solidFill>
                  <a:schemeClr val="tx1">
                    <a:lumMod val="75000"/>
                    <a:lumOff val="25000"/>
                  </a:schemeClr>
                </a:solidFill>
              </a:rPr>
              <a:t>Increased </a:t>
            </a:r>
            <a:r>
              <a:rPr lang="en-US" sz="1400" i="1" dirty="0">
                <a:solidFill>
                  <a:schemeClr val="tx1">
                    <a:lumMod val="75000"/>
                    <a:lumOff val="25000"/>
                  </a:schemeClr>
                </a:solidFill>
              </a:rPr>
              <a:t>functionality for v</a:t>
            </a:r>
            <a:r>
              <a:rPr lang="en-US" sz="1400" i="1" dirty="0" smtClean="0">
                <a:solidFill>
                  <a:schemeClr val="tx1">
                    <a:lumMod val="75000"/>
                    <a:lumOff val="25000"/>
                  </a:schemeClr>
                </a:solidFill>
              </a:rPr>
              <a:t>1 </a:t>
            </a:r>
            <a:r>
              <a:rPr lang="en-US" sz="1400" i="1" dirty="0">
                <a:solidFill>
                  <a:schemeClr val="tx1">
                    <a:lumMod val="75000"/>
                    <a:lumOff val="25000"/>
                  </a:schemeClr>
                </a:solidFill>
              </a:rPr>
              <a:t>release- August 2019</a:t>
            </a:r>
          </a:p>
          <a:p>
            <a:pPr marL="228600" indent="-228600">
              <a:lnSpc>
                <a:spcPct val="90000"/>
              </a:lnSpc>
              <a:spcBef>
                <a:spcPts val="1000"/>
              </a:spcBef>
              <a:spcAft>
                <a:spcPts val="1200"/>
              </a:spcAft>
              <a:buFont typeface="Arial" panose="020B0604020202020204" pitchFamily="34" charset="0"/>
              <a:buChar char="•"/>
            </a:pPr>
            <a:r>
              <a:rPr lang="en-US" sz="1400" i="1" dirty="0">
                <a:solidFill>
                  <a:schemeClr val="tx1">
                    <a:lumMod val="75000"/>
                    <a:lumOff val="25000"/>
                  </a:schemeClr>
                </a:solidFill>
              </a:rPr>
              <a:t>Offshore initially with possibility of inshore version at a later date</a:t>
            </a:r>
          </a:p>
        </p:txBody>
      </p:sp>
      <p:sp>
        <p:nvSpPr>
          <p:cNvPr id="6" name="Text Placeholder 1"/>
          <p:cNvSpPr txBox="1">
            <a:spLocks/>
          </p:cNvSpPr>
          <p:nvPr/>
        </p:nvSpPr>
        <p:spPr>
          <a:xfrm>
            <a:off x="6819253" y="1463040"/>
            <a:ext cx="4900386"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accent3"/>
                </a:solidFill>
              </a:rPr>
              <a:t>Phased approach</a:t>
            </a:r>
          </a:p>
        </p:txBody>
      </p:sp>
      <p:sp>
        <p:nvSpPr>
          <p:cNvPr id="7" name="Text Placeholder 1"/>
          <p:cNvSpPr txBox="1">
            <a:spLocks/>
          </p:cNvSpPr>
          <p:nvPr/>
        </p:nvSpPr>
        <p:spPr>
          <a:xfrm>
            <a:off x="361626" y="1601231"/>
            <a:ext cx="4900386"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solidFill>
                <a:schemeClr val="accent3"/>
              </a:solidFill>
            </a:endParaRPr>
          </a:p>
        </p:txBody>
      </p:sp>
      <p:sp>
        <p:nvSpPr>
          <p:cNvPr id="8" name="Rectangle 7"/>
          <p:cNvSpPr/>
          <p:nvPr/>
        </p:nvSpPr>
        <p:spPr>
          <a:xfrm>
            <a:off x="361626" y="1492487"/>
            <a:ext cx="1390124" cy="313932"/>
          </a:xfrm>
          <a:prstGeom prst="rect">
            <a:avLst/>
          </a:prstGeom>
        </p:spPr>
        <p:txBody>
          <a:bodyPr wrap="none">
            <a:spAutoFit/>
          </a:bodyPr>
          <a:lstStyle/>
          <a:p>
            <a:pPr>
              <a:lnSpc>
                <a:spcPct val="90000"/>
              </a:lnSpc>
              <a:spcBef>
                <a:spcPts val="1000"/>
              </a:spcBef>
            </a:pPr>
            <a:r>
              <a:rPr lang="en-GB" sz="1600" b="1" dirty="0">
                <a:solidFill>
                  <a:schemeClr val="accent3"/>
                </a:solidFill>
              </a:rPr>
              <a:t>Initial </a:t>
            </a:r>
            <a:r>
              <a:rPr lang="en-GB" sz="1600" b="1" dirty="0" smtClean="0">
                <a:solidFill>
                  <a:schemeClr val="accent3"/>
                </a:solidFill>
              </a:rPr>
              <a:t>scope</a:t>
            </a:r>
            <a:endParaRPr lang="en-GB" sz="1600" b="1" dirty="0">
              <a:solidFill>
                <a:schemeClr val="accent3"/>
              </a:solidFill>
            </a:endParaRPr>
          </a:p>
        </p:txBody>
      </p:sp>
    </p:spTree>
    <p:extLst>
      <p:ext uri="{BB962C8B-B14F-4D97-AF65-F5344CB8AC3E}">
        <p14:creationId xmlns:p14="http://schemas.microsoft.com/office/powerpoint/2010/main" val="4891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da-DK" dirty="0" smtClean="0"/>
              <a:t>Priorities</a:t>
            </a:r>
            <a:endParaRPr lang="da-DK" dirty="0"/>
          </a:p>
        </p:txBody>
      </p:sp>
      <p:sp>
        <p:nvSpPr>
          <p:cNvPr id="4" name="Text Placeholder 3"/>
          <p:cNvSpPr>
            <a:spLocks noGrp="1"/>
          </p:cNvSpPr>
          <p:nvPr>
            <p:ph type="body" sz="quarter" idx="15"/>
          </p:nvPr>
        </p:nvSpPr>
        <p:spPr/>
        <p:txBody>
          <a:bodyPr/>
          <a:lstStyle/>
          <a:p>
            <a:r>
              <a:rPr lang="en-US" dirty="0" smtClean="0"/>
              <a:t>Practical priorities for fishermen</a:t>
            </a:r>
            <a:endParaRPr lang="en-US" dirty="0"/>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571500" y="1944873"/>
            <a:ext cx="4900386" cy="3874497"/>
          </a:xfrm>
        </p:spPr>
        <p:txBody>
          <a:bodyPr/>
          <a:lstStyle/>
          <a:p>
            <a:r>
              <a:rPr lang="en-GB" i="1" dirty="0" smtClean="0"/>
              <a:t>Map-based </a:t>
            </a:r>
            <a:r>
              <a:rPr lang="en-GB" i="1" dirty="0"/>
              <a:t>tool </a:t>
            </a:r>
          </a:p>
          <a:p>
            <a:r>
              <a:rPr lang="en-US" i="1" dirty="0"/>
              <a:t>Desktop based</a:t>
            </a:r>
            <a:r>
              <a:rPr lang="en-GB" i="1" dirty="0"/>
              <a:t> </a:t>
            </a:r>
          </a:p>
          <a:p>
            <a:r>
              <a:rPr lang="en-GB" i="1" dirty="0"/>
              <a:t>Offline</a:t>
            </a:r>
          </a:p>
          <a:p>
            <a:r>
              <a:rPr lang="en-GB" i="1" dirty="0"/>
              <a:t>Data publication tool</a:t>
            </a:r>
          </a:p>
          <a:p>
            <a:r>
              <a:rPr lang="en-GB" i="1" dirty="0"/>
              <a:t>Will need to be updated frequently (manually?) – monthly quotas</a:t>
            </a:r>
          </a:p>
          <a:p>
            <a:r>
              <a:rPr lang="en-GB" i="1" dirty="0"/>
              <a:t>Links to SFPA </a:t>
            </a:r>
            <a:r>
              <a:rPr lang="en-GB" i="1" dirty="0" smtClean="0"/>
              <a:t>regulations</a:t>
            </a:r>
            <a:endParaRPr lang="en-GB" i="1" dirty="0"/>
          </a:p>
          <a:p>
            <a:r>
              <a:rPr lang="en-GB" i="1" dirty="0"/>
              <a:t>Offshore primarily</a:t>
            </a:r>
          </a:p>
          <a:p>
            <a:r>
              <a:rPr lang="en-US" i="1" dirty="0"/>
              <a:t>Primarily Non-</a:t>
            </a:r>
            <a:r>
              <a:rPr lang="en-US" i="1" dirty="0" err="1"/>
              <a:t>personalised</a:t>
            </a:r>
            <a:r>
              <a:rPr lang="en-US" i="1" dirty="0"/>
              <a:t> interactions </a:t>
            </a:r>
            <a:r>
              <a:rPr lang="en-US" i="1" dirty="0" smtClean="0"/>
              <a:t>(which filters </a:t>
            </a:r>
            <a:r>
              <a:rPr lang="en-US" i="1" dirty="0"/>
              <a:t>most </a:t>
            </a:r>
            <a:r>
              <a:rPr lang="en-US" i="1" dirty="0" smtClean="0"/>
              <a:t>useful</a:t>
            </a:r>
            <a:r>
              <a:rPr lang="en-US" i="1" dirty="0"/>
              <a:t>?)</a:t>
            </a:r>
          </a:p>
          <a:p>
            <a:endParaRPr lang="en-GB" dirty="0"/>
          </a:p>
        </p:txBody>
      </p:sp>
      <p:sp>
        <p:nvSpPr>
          <p:cNvPr id="5" name="Text Placeholder 4"/>
          <p:cNvSpPr>
            <a:spLocks noGrp="1"/>
          </p:cNvSpPr>
          <p:nvPr>
            <p:ph type="body" sz="quarter" idx="18"/>
          </p:nvPr>
        </p:nvSpPr>
        <p:spPr/>
        <p:txBody>
          <a:bodyPr/>
          <a:lstStyle/>
          <a:p>
            <a:r>
              <a:rPr lang="en-US" dirty="0"/>
              <a:t>Filters?</a:t>
            </a:r>
          </a:p>
          <a:p>
            <a:pPr lvl="1"/>
            <a:r>
              <a:rPr lang="en-US" sz="1400" dirty="0"/>
              <a:t>Vessel length?</a:t>
            </a:r>
          </a:p>
          <a:p>
            <a:pPr lvl="1"/>
            <a:r>
              <a:rPr lang="en-US" sz="1400" dirty="0"/>
              <a:t>Target species</a:t>
            </a:r>
          </a:p>
          <a:p>
            <a:r>
              <a:rPr lang="en-US" dirty="0"/>
              <a:t>What is most </a:t>
            </a:r>
            <a:r>
              <a:rPr lang="en-US" dirty="0" smtClean="0"/>
              <a:t>important to actual users?</a:t>
            </a:r>
            <a:endParaRPr lang="en-US" dirty="0"/>
          </a:p>
          <a:p>
            <a:r>
              <a:rPr lang="en-US" dirty="0"/>
              <a:t>Is it a problem to have to update </a:t>
            </a:r>
            <a:r>
              <a:rPr lang="en-US" dirty="0" err="1"/>
              <a:t>regularily</a:t>
            </a:r>
            <a:r>
              <a:rPr lang="en-US" dirty="0"/>
              <a:t> (manually) to ensure most recent advice/quotas </a:t>
            </a:r>
            <a:r>
              <a:rPr lang="en-US" dirty="0" err="1"/>
              <a:t>etc</a:t>
            </a:r>
            <a:endParaRPr lang="en-US" dirty="0"/>
          </a:p>
          <a:p>
            <a:r>
              <a:rPr lang="en-US" dirty="0"/>
              <a:t>Offline vs online</a:t>
            </a:r>
          </a:p>
          <a:p>
            <a:r>
              <a:rPr lang="en-US" dirty="0"/>
              <a:t>Desktop/mobile? What platform most useful</a:t>
            </a:r>
          </a:p>
          <a:p>
            <a:r>
              <a:rPr lang="en-US" dirty="0"/>
              <a:t>Any other information of how this can be tailored to be most useful and easy to use </a:t>
            </a:r>
          </a:p>
          <a:p>
            <a:endParaRPr lang="en-US" i="1" dirty="0"/>
          </a:p>
        </p:txBody>
      </p:sp>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a:lstStyle/>
          <a:p>
            <a:r>
              <a:rPr lang="en-US" dirty="0" smtClean="0"/>
              <a:t>Development </a:t>
            </a:r>
            <a:r>
              <a:rPr lang="en-US" dirty="0" err="1" smtClean="0"/>
              <a:t>prioritisation</a:t>
            </a:r>
            <a:endParaRPr lang="en-GB" dirty="0"/>
          </a:p>
        </p:txBody>
      </p:sp>
      <p:sp>
        <p:nvSpPr>
          <p:cNvPr id="7" name="Rectangle 6" descr="Slide number background block">
            <a:extLst>
              <a:ext uri="{FF2B5EF4-FFF2-40B4-BE49-F238E27FC236}">
                <a16:creationId xmlns:a16="http://schemas.microsoft.com/office/drawing/2014/main" id="{61E397FF-5106-4C31-8E91-796AEA20258E}"/>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9</a:t>
            </a:fld>
            <a:endParaRPr lang="en-GB" b="1" dirty="0">
              <a:solidFill>
                <a:schemeClr val="bg1"/>
              </a:solidFill>
            </a:endParaRPr>
          </a:p>
        </p:txBody>
      </p:sp>
    </p:spTree>
    <p:extLst>
      <p:ext uri="{BB962C8B-B14F-4D97-AF65-F5344CB8AC3E}">
        <p14:creationId xmlns:p14="http://schemas.microsoft.com/office/powerpoint/2010/main" val="3727818778"/>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3.xml><?xml version="1.0" encoding="utf-8"?>
<ds:datastoreItem xmlns:ds="http://schemas.openxmlformats.org/officeDocument/2006/customXml" ds:itemID="{450439D9-8631-4FC1-BCE0-1BDB23425EE1}">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fb0879af-3eba-417a-a55a-ffe6dcd6ca77"/>
    <ds:schemaRef ds:uri="http://purl.org/dc/terms/"/>
    <ds:schemaRef ds:uri="http://schemas.openxmlformats.org/package/2006/metadata/core-properties"/>
    <ds:schemaRef ds:uri="http://purl.org/dc/dcmitype/"/>
    <ds:schemaRef ds:uri="6dc4bcd6-49db-4c07-9060-8acfc67cef9f"/>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478</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Office Theme</vt:lpstr>
      <vt:lpstr>Fisheries Regulations App</vt:lpstr>
      <vt:lpstr>Outline </vt:lpstr>
      <vt:lpstr>Fisheries Informatics Project</vt:lpstr>
      <vt:lpstr>Shiny Web apps </vt:lpstr>
      <vt:lpstr>IGFS Data Explorer</vt:lpstr>
      <vt:lpstr>Digital Ocean</vt:lpstr>
      <vt:lpstr>TCM regulations app </vt:lpstr>
      <vt:lpstr>Timeline</vt:lpstr>
      <vt:lpstr>Development prioritisation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2018-12-06T11:43:37Z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